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93B1164-FF9F-4490-8C5D-842A2163D937}">
  <a:tblStyle styleId="{093B1164-FF9F-4490-8C5D-842A2163D93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5.xml"/><Relationship Id="rId22" Type="http://schemas.openxmlformats.org/officeDocument/2006/relationships/font" Target="fonts/MavenPro-bold.fntdata"/><Relationship Id="rId10" Type="http://schemas.openxmlformats.org/officeDocument/2006/relationships/slide" Target="slides/slide4.xml"/><Relationship Id="rId21" Type="http://schemas.openxmlformats.org/officeDocument/2006/relationships/font" Target="fonts/MavenPro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Nuni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fdbb6e809_8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1fdbb6e809_8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c3db4515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3c3db4515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cdc735ebc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cdc735eb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3c3db4515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3c3db4515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c3db4515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c3db4515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cddb8cbf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cddb8cbf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cddb8cbf2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cddb8cbf2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cddb8cbf2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cddb8cbf2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3c3db451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3c3db451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c3db451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c3db451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56" name="Google Shape;56;p14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57" name="Google Shape;57;p14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4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9" name="Google Shape;59;p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60" name="Google Shape;60;p14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4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4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" name="Google Shape;63;p14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64" name="Google Shape;64;p14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4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4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8" name="Google Shape;68;p14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69" name="Google Shape;69;p1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4" name="Google Shape;74;p14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75" name="Google Shape;75;p14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7" name="Google Shape;77;p14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78" name="Google Shape;78;p14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1" name="Google Shape;81;p14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2" name="Google Shape;82;p14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83" name="Google Shape;83;p14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4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5" name="Google Shape;85;p14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4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4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5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96" name="Google Shape;96;p15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97" name="Google Shape;97;p15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9" name="Google Shape;99;p15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100" name="Google Shape;100;p1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3" name="Google Shape;103;p15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104" name="Google Shape;104;p15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8" name="Google Shape;108;p15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109" name="Google Shape;109;p15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110" name="Google Shape;110;p1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2" name="Google Shape;112;p15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113" name="Google Shape;113;p15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5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5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117" name="Google Shape;117;p15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5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122" name="Google Shape;122;p15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5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7" name="Google Shape;127;p15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8" name="Google Shape;128;p1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31" name="Google Shape;131;p1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3" name="Google Shape;133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4" name="Google Shape;134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5" name="Google Shape;135;p1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38" name="Google Shape;138;p1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0" name="Google Shape;140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1" name="Google Shape;141;p17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43" name="Google Shape;143;p1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1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46" name="Google Shape;146;p1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" name="Google Shape;148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9" name="Google Shape;149;p1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52" name="Google Shape;152;p1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1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56" name="Google Shape;156;p1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20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59" name="Google Shape;159;p20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60" name="Google Shape;160;p20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20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20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20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64" name="Google Shape;164;p20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7" name="Google Shape;167;p20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68" name="Google Shape;168;p20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20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70" name="Google Shape;170;p20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1" name="Google Shape;171;p2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2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74" name="Google Shape;174;p2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6" name="Google Shape;176;p2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7" name="Google Shape;177;p21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8" name="Google Shape;178;p21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79" name="Google Shape;179;p2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oogle Shape;181;p22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82" name="Google Shape;182;p22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85" name="Google Shape;185;p2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23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88" name="Google Shape;188;p2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89" name="Google Shape;189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2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3" name="Google Shape;193;p23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94" name="Google Shape;194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2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23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9" name="Google Shape;199;p23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200" name="Google Shape;200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2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4" name="Google Shape;204;p23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205" name="Google Shape;205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2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209" name="Google Shape;209;p23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23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23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23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23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23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215" name="Google Shape;215;p23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23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23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2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23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220" name="Google Shape;220;p23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23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23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23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224" name="Google Shape;224;p23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23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23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23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2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9" name="Google Shape;229;p23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230" name="Google Shape;230;p23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23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23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23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23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235" name="Google Shape;235;p23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23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23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2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23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240" name="Google Shape;240;p23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23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23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23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244" name="Google Shape;244;p23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23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23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23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8" name="Google Shape;248;p2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49" name="Google Shape;249;p23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23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23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23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3" name="Google Shape;253;p23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54" name="Google Shape;254;p23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23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23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23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2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23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60" name="Google Shape;260;p23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23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23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23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4" name="Google Shape;264;p23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65" name="Google Shape;265;p23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23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23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8" name="Google Shape;268;p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69" name="Google Shape;269;p23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23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23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23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3" name="Google Shape;273;p23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74" name="Google Shape;274;p23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23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23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23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2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9" name="Google Shape;279;p23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80" name="Google Shape;280;p23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23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23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23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4" name="Google Shape;284;p23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85" name="Google Shape;285;p23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23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23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8" name="Google Shape;288;p2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89" name="Google Shape;289;p23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Google Shape;290;p23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Google Shape;291;p23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23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Google Shape;293;p23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4" name="Google Shape;294;p23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95" name="Google Shape;295;p23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23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23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2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9" name="Google Shape;299;p23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300" name="Google Shape;300;p23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23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23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23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4" name="Google Shape;304;p23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305" name="Google Shape;305;p23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" name="Google Shape;306;p23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" name="Google Shape;307;p23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8" name="Google Shape;308;p2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309" name="Google Shape;309;p23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0" name="Google Shape;310;p23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1" name="Google Shape;311;p23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2" name="Google Shape;312;p23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13" name="Google Shape;313;p23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4" name="Google Shape;314;p23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5" name="Google Shape;315;p2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AEP Consortium Meeting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23" name="Google Shape;323;p25"/>
          <p:cNvSpPr txBox="1"/>
          <p:nvPr>
            <p:ph idx="1" type="subTitle"/>
          </p:nvPr>
        </p:nvSpPr>
        <p:spPr>
          <a:xfrm>
            <a:off x="311700" y="28341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April 20, 2021</a:t>
            </a:r>
            <a:endParaRPr sz="2000"/>
          </a:p>
        </p:txBody>
      </p:sp>
      <p:pic>
        <p:nvPicPr>
          <p:cNvPr descr="SFUSD Logo.jpg" id="324" name="Google Shape;324;p25"/>
          <p:cNvPicPr preferRelativeResize="0"/>
          <p:nvPr/>
        </p:nvPicPr>
        <p:blipFill rotWithShape="1">
          <a:blip r:embed="rId3">
            <a:alphaModFix/>
          </a:blip>
          <a:srcRect b="0" l="0" r="49806" t="0"/>
          <a:stretch/>
        </p:blipFill>
        <p:spPr>
          <a:xfrm>
            <a:off x="3581950" y="524125"/>
            <a:ext cx="1032675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CSFlogo.png" id="325" name="Google Shape;32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9950" y="524125"/>
            <a:ext cx="1179074" cy="13489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FUSD Logo.jpg" id="326" name="Google Shape;326;p25"/>
          <p:cNvPicPr preferRelativeResize="0"/>
          <p:nvPr/>
        </p:nvPicPr>
        <p:blipFill rotWithShape="1">
          <a:blip r:embed="rId3">
            <a:alphaModFix/>
          </a:blip>
          <a:srcRect b="0" l="49806" r="0" t="76220"/>
          <a:stretch/>
        </p:blipFill>
        <p:spPr>
          <a:xfrm>
            <a:off x="3505750" y="1571875"/>
            <a:ext cx="1032675" cy="2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College &amp; Career Readiness Early College Team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/>
              <a:t>Changing WHO is served at CCSF (Ethnicity)</a:t>
            </a:r>
            <a:endParaRPr b="1" sz="2000" u="sng"/>
          </a:p>
        </p:txBody>
      </p:sp>
      <p:pic>
        <p:nvPicPr>
          <p:cNvPr id="388" name="Google Shape;388;p3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175" y="1597875"/>
            <a:ext cx="8467644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6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3" name="Google Shape;33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28700"/>
            <a:ext cx="9143999" cy="24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 txBox="1"/>
          <p:nvPr>
            <p:ph type="title"/>
          </p:nvPr>
        </p:nvSpPr>
        <p:spPr>
          <a:xfrm>
            <a:off x="819150" y="5560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College &amp; Career Readiness Early College Team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/>
              <a:t>Increasing # of Off Track Students Served at CCSF</a:t>
            </a:r>
            <a:endParaRPr sz="2400"/>
          </a:p>
        </p:txBody>
      </p:sp>
      <p:pic>
        <p:nvPicPr>
          <p:cNvPr id="339" name="Google Shape;339;p2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63050"/>
            <a:ext cx="8839204" cy="3126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8"/>
          <p:cNvSpPr txBox="1"/>
          <p:nvPr>
            <p:ph type="title"/>
          </p:nvPr>
        </p:nvSpPr>
        <p:spPr>
          <a:xfrm>
            <a:off x="1303775" y="309900"/>
            <a:ext cx="73992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College &amp; Career Readiness Early College Team</a:t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Changing WHO is served at CCSF </a:t>
            </a:r>
            <a:endParaRPr sz="3000" u="sng"/>
          </a:p>
        </p:txBody>
      </p:sp>
      <p:sp>
        <p:nvSpPr>
          <p:cNvPr id="345" name="Google Shape;345;p28"/>
          <p:cNvSpPr txBox="1"/>
          <p:nvPr/>
        </p:nvSpPr>
        <p:spPr>
          <a:xfrm>
            <a:off x="5226775" y="1436575"/>
            <a:ext cx="3614100" cy="5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of CCSF Dual Enrollment Completers Who Are English Learners</a:t>
            </a:r>
            <a:endParaRPr/>
          </a:p>
        </p:txBody>
      </p:sp>
      <p:sp>
        <p:nvSpPr>
          <p:cNvPr id="346" name="Google Shape;346;p28"/>
          <p:cNvSpPr txBox="1"/>
          <p:nvPr/>
        </p:nvSpPr>
        <p:spPr>
          <a:xfrm>
            <a:off x="210800" y="4659700"/>
            <a:ext cx="8706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47" name="Google Shape;347;p28"/>
          <p:cNvSpPr txBox="1"/>
          <p:nvPr/>
        </p:nvSpPr>
        <p:spPr>
          <a:xfrm>
            <a:off x="303300" y="4605625"/>
            <a:ext cx="4362900" cy="3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/>
              <a:t>An asterisk (*) appears on the charts to protect student privacy where there are ten or fewer students.</a:t>
            </a:r>
            <a:endParaRPr sz="1200"/>
          </a:p>
        </p:txBody>
      </p:sp>
      <p:graphicFrame>
        <p:nvGraphicFramePr>
          <p:cNvPr id="348" name="Google Shape;348;p28"/>
          <p:cNvGraphicFramePr/>
          <p:nvPr/>
        </p:nvGraphicFramePr>
        <p:xfrm>
          <a:off x="5226738" y="1979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{093B1164-FF9F-4490-8C5D-842A2163D937}</a:tableStyleId>
              </a:tblPr>
              <a:tblGrid>
                <a:gridCol w="722800"/>
                <a:gridCol w="722800"/>
                <a:gridCol w="722800"/>
                <a:gridCol w="722800"/>
                <a:gridCol w="722800"/>
              </a:tblGrid>
              <a:tr h="353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Fall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Spring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Summer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School</a:t>
                      </a:r>
                      <a:endParaRPr sz="11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Year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2014-15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12/355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13/486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2015-16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C391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13/356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34/243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51/712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2016-17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20/320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77/532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33/221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119/876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2017-18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0961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111/506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151/638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66/313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235/1149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8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2018-19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109/590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201/904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93/756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313/1823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8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2019-20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99C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161/793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93/635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28/326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210/1406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8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2020-21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447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101/830</a:t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49" name="Google Shape;349;p2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40" y="1553850"/>
            <a:ext cx="5177810" cy="2806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5" name="Google Shape;355;p2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0978" y="721350"/>
            <a:ext cx="6633426" cy="4101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AEP Participant Data</a:t>
            </a:r>
            <a:endParaRPr/>
          </a:p>
        </p:txBody>
      </p:sp>
      <p:sp>
        <p:nvSpPr>
          <p:cNvPr id="361" name="Google Shape;361;p3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2" name="Google Shape;362;p3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900" y="1718000"/>
            <a:ext cx="4882440" cy="2819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30" title="Chart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9313" y="1718000"/>
            <a:ext cx="3261087" cy="2479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Services Provided</a:t>
            </a:r>
            <a:endParaRPr/>
          </a:p>
        </p:txBody>
      </p:sp>
      <p:sp>
        <p:nvSpPr>
          <p:cNvPr id="369" name="Google Shape;369;p3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70" name="Google Shape;370;p3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5763" y="1653425"/>
            <a:ext cx="5992467" cy="324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2"/>
          <p:cNvSpPr txBox="1"/>
          <p:nvPr>
            <p:ph type="title"/>
          </p:nvPr>
        </p:nvSpPr>
        <p:spPr>
          <a:xfrm>
            <a:off x="668375" y="504450"/>
            <a:ext cx="78471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College &amp; Career Readiness Early College Team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/>
              <a:t>Increasing # of Students Served at CCSF </a:t>
            </a:r>
            <a:r>
              <a:rPr lang="en" sz="2000" u="sng"/>
              <a:t>Dual Enrollment</a:t>
            </a:r>
            <a:endParaRPr sz="2000" u="sng"/>
          </a:p>
        </p:txBody>
      </p:sp>
      <p:pic>
        <p:nvPicPr>
          <p:cNvPr id="376" name="Google Shape;376;p3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700" y="1459050"/>
            <a:ext cx="7818594" cy="337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3"/>
          <p:cNvSpPr txBox="1"/>
          <p:nvPr>
            <p:ph type="title"/>
          </p:nvPr>
        </p:nvSpPr>
        <p:spPr>
          <a:xfrm>
            <a:off x="1331700" y="3590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Students Earning More SFUSD-Equivalent Credits Each Year Through Dual Enrollment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2" name="Google Shape;382;p3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3150" y="1358375"/>
            <a:ext cx="5957700" cy="348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